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6" r:id="rId5"/>
    <p:sldId id="267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014C-D18E-42D4-B3D6-BC5F7ADC8746}" type="datetimeFigureOut">
              <a:rPr lang="en-US" smtClean="0"/>
              <a:pPr/>
              <a:t>3/14/2014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37D01-D837-4F38-A0BB-147135109A5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014C-D18E-42D4-B3D6-BC5F7ADC8746}" type="datetimeFigureOut">
              <a:rPr lang="en-US" smtClean="0"/>
              <a:pPr/>
              <a:t>3/14/2014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37D01-D837-4F38-A0BB-147135109A5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014C-D18E-42D4-B3D6-BC5F7ADC8746}" type="datetimeFigureOut">
              <a:rPr lang="en-US" smtClean="0"/>
              <a:pPr/>
              <a:t>3/14/2014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37D01-D837-4F38-A0BB-147135109A5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6013450" y="6734175"/>
            <a:ext cx="2895600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© 2013 NeGD | Public Services closer home</a:t>
            </a:r>
            <a:endParaRPr lang="en-US" dirty="0"/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8478838" y="6734175"/>
            <a:ext cx="360362" cy="147638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fld id="{4CFB8B11-6D89-4540-94D4-85FAF1F0DB71}" type="slidenum">
              <a:rPr lang="en-US" sz="9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761163"/>
            <a:ext cx="6264275" cy="10795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9075"/>
            <a:ext cx="4953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 userDrawn="1"/>
        </p:nvSpPr>
        <p:spPr>
          <a:xfrm>
            <a:off x="8880475" y="6748463"/>
            <a:ext cx="250825" cy="10795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IN" dirty="0"/>
          </a:p>
        </p:txBody>
      </p:sp>
      <p:grpSp>
        <p:nvGrpSpPr>
          <p:cNvPr id="2" name="Group 62"/>
          <p:cNvGrpSpPr>
            <a:grpSpLocks/>
          </p:cNvGrpSpPr>
          <p:nvPr userDrawn="1"/>
        </p:nvGrpSpPr>
        <p:grpSpPr bwMode="auto">
          <a:xfrm>
            <a:off x="536575" y="1077913"/>
            <a:ext cx="8567738" cy="25400"/>
            <a:chOff x="0" y="3408363"/>
            <a:chExt cx="9145588" cy="41275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408363"/>
              <a:ext cx="9143893" cy="41275"/>
            </a:xfrm>
            <a:prstGeom prst="rect">
              <a:avLst/>
            </a:prstGeom>
            <a:noFill/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3" name="Rectangle 5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18301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auto">
            <a:xfrm>
              <a:off x="0" y="3408363"/>
              <a:ext cx="364333" cy="41275"/>
            </a:xfrm>
            <a:prstGeom prst="rect">
              <a:avLst/>
            </a:prstGeom>
            <a:solidFill>
              <a:srgbClr val="E31E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5" name="Rectangle 7"/>
            <p:cNvSpPr>
              <a:spLocks noChangeArrowheads="1"/>
            </p:cNvSpPr>
            <p:nvPr userDrawn="1"/>
          </p:nvSpPr>
          <p:spPr bwMode="auto">
            <a:xfrm>
              <a:off x="183013" y="3408363"/>
              <a:ext cx="366027" cy="41275"/>
            </a:xfrm>
            <a:prstGeom prst="rect">
              <a:avLst/>
            </a:prstGeom>
            <a:solidFill>
              <a:srgbClr val="E42C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6" name="Rectangle 8"/>
            <p:cNvSpPr>
              <a:spLocks noChangeArrowheads="1"/>
            </p:cNvSpPr>
            <p:nvPr userDrawn="1"/>
          </p:nvSpPr>
          <p:spPr bwMode="auto">
            <a:xfrm>
              <a:off x="364333" y="3408363"/>
              <a:ext cx="367721" cy="41275"/>
            </a:xfrm>
            <a:prstGeom prst="rect">
              <a:avLst/>
            </a:prstGeom>
            <a:solidFill>
              <a:srgbClr val="E53A2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7" name="Rectangle 9"/>
            <p:cNvSpPr>
              <a:spLocks noChangeArrowheads="1"/>
            </p:cNvSpPr>
            <p:nvPr userDrawn="1"/>
          </p:nvSpPr>
          <p:spPr bwMode="auto">
            <a:xfrm>
              <a:off x="549040" y="3408363"/>
              <a:ext cx="366027" cy="41275"/>
            </a:xfrm>
            <a:prstGeom prst="rect">
              <a:avLst/>
            </a:prstGeom>
            <a:solidFill>
              <a:srgbClr val="E7462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 userDrawn="1"/>
          </p:nvSpPr>
          <p:spPr bwMode="auto">
            <a:xfrm>
              <a:off x="732054" y="3408363"/>
              <a:ext cx="364333" cy="41275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 userDrawn="1"/>
          </p:nvSpPr>
          <p:spPr bwMode="auto">
            <a:xfrm>
              <a:off x="915067" y="3408363"/>
              <a:ext cx="364333" cy="41275"/>
            </a:xfrm>
            <a:prstGeom prst="rect">
              <a:avLst/>
            </a:prstGeom>
            <a:solidFill>
              <a:srgbClr val="EA5D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 userDrawn="1"/>
          </p:nvSpPr>
          <p:spPr bwMode="auto">
            <a:xfrm>
              <a:off x="1096387" y="3408363"/>
              <a:ext cx="367721" cy="41275"/>
            </a:xfrm>
            <a:prstGeom prst="rect">
              <a:avLst/>
            </a:prstGeom>
            <a:solidFill>
              <a:srgbClr val="EC691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 userDrawn="1"/>
          </p:nvSpPr>
          <p:spPr bwMode="auto">
            <a:xfrm>
              <a:off x="1279400" y="3408363"/>
              <a:ext cx="366027" cy="41275"/>
            </a:xfrm>
            <a:prstGeom prst="rect">
              <a:avLst/>
            </a:prstGeom>
            <a:solidFill>
              <a:srgbClr val="EE741D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2" name="Rectangle 14"/>
            <p:cNvSpPr>
              <a:spLocks noChangeArrowheads="1"/>
            </p:cNvSpPr>
            <p:nvPr userDrawn="1"/>
          </p:nvSpPr>
          <p:spPr bwMode="auto">
            <a:xfrm>
              <a:off x="1464107" y="3408363"/>
              <a:ext cx="364333" cy="41275"/>
            </a:xfrm>
            <a:prstGeom prst="rect">
              <a:avLst/>
            </a:prstGeom>
            <a:solidFill>
              <a:srgbClr val="EF7E1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3" name="Rectangle 15"/>
            <p:cNvSpPr>
              <a:spLocks noChangeArrowheads="1"/>
            </p:cNvSpPr>
            <p:nvPr userDrawn="1"/>
          </p:nvSpPr>
          <p:spPr bwMode="auto">
            <a:xfrm>
              <a:off x="1645427" y="3408363"/>
              <a:ext cx="366027" cy="41275"/>
            </a:xfrm>
            <a:prstGeom prst="rect">
              <a:avLst/>
            </a:prstGeom>
            <a:solidFill>
              <a:srgbClr val="F188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4" name="Rectangle 16"/>
            <p:cNvSpPr>
              <a:spLocks noChangeArrowheads="1"/>
            </p:cNvSpPr>
            <p:nvPr userDrawn="1"/>
          </p:nvSpPr>
          <p:spPr bwMode="auto">
            <a:xfrm>
              <a:off x="1828440" y="3408363"/>
              <a:ext cx="366027" cy="41275"/>
            </a:xfrm>
            <a:prstGeom prst="rect">
              <a:avLst/>
            </a:prstGeom>
            <a:solidFill>
              <a:srgbClr val="F3931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5" name="Rectangle 17"/>
            <p:cNvSpPr>
              <a:spLocks noChangeArrowheads="1"/>
            </p:cNvSpPr>
            <p:nvPr userDrawn="1"/>
          </p:nvSpPr>
          <p:spPr bwMode="auto">
            <a:xfrm>
              <a:off x="2011454" y="3408363"/>
              <a:ext cx="366027" cy="41275"/>
            </a:xfrm>
            <a:prstGeom prst="rect">
              <a:avLst/>
            </a:prstGeom>
            <a:solidFill>
              <a:srgbClr val="F49C0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6" name="Rectangle 18"/>
            <p:cNvSpPr>
              <a:spLocks noChangeArrowheads="1"/>
            </p:cNvSpPr>
            <p:nvPr userDrawn="1"/>
          </p:nvSpPr>
          <p:spPr bwMode="auto">
            <a:xfrm>
              <a:off x="2194467" y="3408363"/>
              <a:ext cx="366027" cy="41275"/>
            </a:xfrm>
            <a:prstGeom prst="rect">
              <a:avLst/>
            </a:prstGeom>
            <a:solidFill>
              <a:srgbClr val="F6A60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7" name="Rectangle 19"/>
            <p:cNvSpPr>
              <a:spLocks noChangeArrowheads="1"/>
            </p:cNvSpPr>
            <p:nvPr userDrawn="1"/>
          </p:nvSpPr>
          <p:spPr bwMode="auto">
            <a:xfrm>
              <a:off x="2377480" y="3408363"/>
              <a:ext cx="366027" cy="41275"/>
            </a:xfrm>
            <a:prstGeom prst="rect">
              <a:avLst/>
            </a:prstGeom>
            <a:solidFill>
              <a:srgbClr val="F8B0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8" name="Rectangle 20"/>
            <p:cNvSpPr>
              <a:spLocks noChangeArrowheads="1"/>
            </p:cNvSpPr>
            <p:nvPr userDrawn="1"/>
          </p:nvSpPr>
          <p:spPr bwMode="auto">
            <a:xfrm>
              <a:off x="2560494" y="3408363"/>
              <a:ext cx="366027" cy="41275"/>
            </a:xfrm>
            <a:prstGeom prst="rect">
              <a:avLst/>
            </a:prstGeom>
            <a:solidFill>
              <a:srgbClr val="FBB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29" name="Rectangle 21"/>
            <p:cNvSpPr>
              <a:spLocks noChangeArrowheads="1"/>
            </p:cNvSpPr>
            <p:nvPr userDrawn="1"/>
          </p:nvSpPr>
          <p:spPr bwMode="auto">
            <a:xfrm>
              <a:off x="2743507" y="3408363"/>
              <a:ext cx="364332" cy="41275"/>
            </a:xfrm>
            <a:prstGeom prst="rect">
              <a:avLst/>
            </a:prstGeom>
            <a:solidFill>
              <a:srgbClr val="FBB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0" name="Rectangle 22"/>
            <p:cNvSpPr>
              <a:spLocks noChangeArrowheads="1"/>
            </p:cNvSpPr>
            <p:nvPr userDrawn="1"/>
          </p:nvSpPr>
          <p:spPr bwMode="auto">
            <a:xfrm>
              <a:off x="2926521" y="3408363"/>
              <a:ext cx="366027" cy="41275"/>
            </a:xfrm>
            <a:prstGeom prst="rect">
              <a:avLst/>
            </a:prstGeom>
            <a:solidFill>
              <a:srgbClr val="FBBD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 userDrawn="1"/>
          </p:nvSpPr>
          <p:spPr bwMode="auto">
            <a:xfrm>
              <a:off x="3107839" y="3408363"/>
              <a:ext cx="367722" cy="41275"/>
            </a:xfrm>
            <a:prstGeom prst="rect">
              <a:avLst/>
            </a:prstGeom>
            <a:solidFill>
              <a:srgbClr val="FCBF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2" name="Rectangle 24"/>
            <p:cNvSpPr>
              <a:spLocks noChangeArrowheads="1"/>
            </p:cNvSpPr>
            <p:nvPr userDrawn="1"/>
          </p:nvSpPr>
          <p:spPr bwMode="auto">
            <a:xfrm>
              <a:off x="3292548" y="3408363"/>
              <a:ext cx="364332" cy="41275"/>
            </a:xfrm>
            <a:prstGeom prst="rect">
              <a:avLst/>
            </a:prstGeom>
            <a:solidFill>
              <a:srgbClr val="FCC0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3" name="Rectangle 25"/>
            <p:cNvSpPr>
              <a:spLocks noChangeArrowheads="1"/>
            </p:cNvSpPr>
            <p:nvPr userDrawn="1"/>
          </p:nvSpPr>
          <p:spPr bwMode="auto">
            <a:xfrm>
              <a:off x="3475561" y="3408363"/>
              <a:ext cx="364332" cy="41275"/>
            </a:xfrm>
            <a:prstGeom prst="rect">
              <a:avLst/>
            </a:prstGeom>
            <a:solidFill>
              <a:srgbClr val="FCC2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4" name="Rectangle 26"/>
            <p:cNvSpPr>
              <a:spLocks noChangeArrowheads="1"/>
            </p:cNvSpPr>
            <p:nvPr userDrawn="1"/>
          </p:nvSpPr>
          <p:spPr bwMode="auto">
            <a:xfrm>
              <a:off x="3656879" y="3408363"/>
              <a:ext cx="366027" cy="41275"/>
            </a:xfrm>
            <a:prstGeom prst="rect">
              <a:avLst/>
            </a:prstGeom>
            <a:solidFill>
              <a:srgbClr val="FDC4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5" name="Rectangle 27"/>
            <p:cNvSpPr>
              <a:spLocks noChangeArrowheads="1"/>
            </p:cNvSpPr>
            <p:nvPr userDrawn="1"/>
          </p:nvSpPr>
          <p:spPr bwMode="auto">
            <a:xfrm>
              <a:off x="3839893" y="3408363"/>
              <a:ext cx="367722" cy="41275"/>
            </a:xfrm>
            <a:prstGeom prst="rect">
              <a:avLst/>
            </a:prstGeom>
            <a:solidFill>
              <a:srgbClr val="FDC6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6" name="Rectangle 28"/>
            <p:cNvSpPr>
              <a:spLocks noChangeArrowheads="1"/>
            </p:cNvSpPr>
            <p:nvPr userDrawn="1"/>
          </p:nvSpPr>
          <p:spPr bwMode="auto">
            <a:xfrm>
              <a:off x="4022906" y="3408363"/>
              <a:ext cx="366027" cy="41275"/>
            </a:xfrm>
            <a:prstGeom prst="rect">
              <a:avLst/>
            </a:prstGeom>
            <a:solidFill>
              <a:srgbClr val="FDC7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7" name="Rectangle 29"/>
            <p:cNvSpPr>
              <a:spLocks noChangeArrowheads="1"/>
            </p:cNvSpPr>
            <p:nvPr userDrawn="1"/>
          </p:nvSpPr>
          <p:spPr bwMode="auto">
            <a:xfrm>
              <a:off x="4207615" y="3408363"/>
              <a:ext cx="364332" cy="41275"/>
            </a:xfrm>
            <a:prstGeom prst="rect">
              <a:avLst/>
            </a:prstGeom>
            <a:solidFill>
              <a:srgbClr val="FEC9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8" name="Rectangle 30"/>
            <p:cNvSpPr>
              <a:spLocks noChangeArrowheads="1"/>
            </p:cNvSpPr>
            <p:nvPr userDrawn="1"/>
          </p:nvSpPr>
          <p:spPr bwMode="auto">
            <a:xfrm>
              <a:off x="4388933" y="3408363"/>
              <a:ext cx="366027" cy="41275"/>
            </a:xfrm>
            <a:prstGeom prst="rect">
              <a:avLst/>
            </a:prstGeom>
            <a:solidFill>
              <a:srgbClr val="FE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39" name="Rectangle 31"/>
            <p:cNvSpPr>
              <a:spLocks noChangeArrowheads="1"/>
            </p:cNvSpPr>
            <p:nvPr userDrawn="1"/>
          </p:nvSpPr>
          <p:spPr bwMode="auto">
            <a:xfrm>
              <a:off x="4571946" y="3408363"/>
              <a:ext cx="364333" cy="41275"/>
            </a:xfrm>
            <a:prstGeom prst="rect">
              <a:avLst/>
            </a:prstGeom>
            <a:solidFill>
              <a:srgbClr val="FBCB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0" name="Rectangle 32"/>
            <p:cNvSpPr>
              <a:spLocks noChangeArrowheads="1"/>
            </p:cNvSpPr>
            <p:nvPr userDrawn="1"/>
          </p:nvSpPr>
          <p:spPr bwMode="auto">
            <a:xfrm>
              <a:off x="4754960" y="3408363"/>
              <a:ext cx="366027" cy="41275"/>
            </a:xfrm>
            <a:prstGeom prst="rect">
              <a:avLst/>
            </a:prstGeom>
            <a:solidFill>
              <a:srgbClr val="F3CA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1" name="Rectangle 33"/>
            <p:cNvSpPr>
              <a:spLocks noChangeArrowheads="1"/>
            </p:cNvSpPr>
            <p:nvPr userDrawn="1"/>
          </p:nvSpPr>
          <p:spPr bwMode="auto">
            <a:xfrm>
              <a:off x="4936279" y="3408363"/>
              <a:ext cx="367721" cy="41275"/>
            </a:xfrm>
            <a:prstGeom prst="rect">
              <a:avLst/>
            </a:prstGeom>
            <a:solidFill>
              <a:srgbClr val="ECC80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2" name="Rectangle 34"/>
            <p:cNvSpPr>
              <a:spLocks noChangeArrowheads="1"/>
            </p:cNvSpPr>
            <p:nvPr userDrawn="1"/>
          </p:nvSpPr>
          <p:spPr bwMode="auto">
            <a:xfrm>
              <a:off x="5120987" y="3408363"/>
              <a:ext cx="366027" cy="41275"/>
            </a:xfrm>
            <a:prstGeom prst="rect">
              <a:avLst/>
            </a:prstGeom>
            <a:solidFill>
              <a:srgbClr val="E4C602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3" name="Rectangle 35"/>
            <p:cNvSpPr>
              <a:spLocks noChangeArrowheads="1"/>
            </p:cNvSpPr>
            <p:nvPr userDrawn="1"/>
          </p:nvSpPr>
          <p:spPr bwMode="auto">
            <a:xfrm>
              <a:off x="5304000" y="3408363"/>
              <a:ext cx="364333" cy="41275"/>
            </a:xfrm>
            <a:prstGeom prst="rect">
              <a:avLst/>
            </a:prstGeom>
            <a:solidFill>
              <a:srgbClr val="DCC50A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4" name="Rectangle 36"/>
            <p:cNvSpPr>
              <a:spLocks noChangeArrowheads="1"/>
            </p:cNvSpPr>
            <p:nvPr userDrawn="1"/>
          </p:nvSpPr>
          <p:spPr bwMode="auto">
            <a:xfrm>
              <a:off x="5487014" y="3408363"/>
              <a:ext cx="364333" cy="41275"/>
            </a:xfrm>
            <a:prstGeom prst="rect">
              <a:avLst/>
            </a:prstGeom>
            <a:solidFill>
              <a:srgbClr val="D5C30E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5" name="Rectangle 37"/>
            <p:cNvSpPr>
              <a:spLocks noChangeArrowheads="1"/>
            </p:cNvSpPr>
            <p:nvPr userDrawn="1"/>
          </p:nvSpPr>
          <p:spPr bwMode="auto">
            <a:xfrm>
              <a:off x="5668333" y="3408363"/>
              <a:ext cx="367721" cy="41275"/>
            </a:xfrm>
            <a:prstGeom prst="rect">
              <a:avLst/>
            </a:prstGeom>
            <a:solidFill>
              <a:srgbClr val="CCC11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6" name="Rectangle 38"/>
            <p:cNvSpPr>
              <a:spLocks noChangeArrowheads="1"/>
            </p:cNvSpPr>
            <p:nvPr userDrawn="1"/>
          </p:nvSpPr>
          <p:spPr bwMode="auto">
            <a:xfrm>
              <a:off x="5851346" y="3408363"/>
              <a:ext cx="367721" cy="41275"/>
            </a:xfrm>
            <a:prstGeom prst="rect">
              <a:avLst/>
            </a:prstGeom>
            <a:solidFill>
              <a:srgbClr val="B8BC21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7" name="Rectangle 39"/>
            <p:cNvSpPr>
              <a:spLocks noChangeArrowheads="1"/>
            </p:cNvSpPr>
            <p:nvPr userDrawn="1"/>
          </p:nvSpPr>
          <p:spPr bwMode="auto">
            <a:xfrm>
              <a:off x="6036054" y="3408363"/>
              <a:ext cx="364333" cy="41275"/>
            </a:xfrm>
            <a:prstGeom prst="rect">
              <a:avLst/>
            </a:prstGeom>
            <a:solidFill>
              <a:srgbClr val="A3B829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8" name="Rectangle 40"/>
            <p:cNvSpPr>
              <a:spLocks noChangeArrowheads="1"/>
            </p:cNvSpPr>
            <p:nvPr userDrawn="1"/>
          </p:nvSpPr>
          <p:spPr bwMode="auto">
            <a:xfrm>
              <a:off x="6219067" y="3408363"/>
              <a:ext cx="364333" cy="41275"/>
            </a:xfrm>
            <a:prstGeom prst="rect">
              <a:avLst/>
            </a:prstGeom>
            <a:solidFill>
              <a:srgbClr val="8CB23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49" name="Rectangle 41"/>
            <p:cNvSpPr>
              <a:spLocks noChangeArrowheads="1"/>
            </p:cNvSpPr>
            <p:nvPr userDrawn="1"/>
          </p:nvSpPr>
          <p:spPr bwMode="auto">
            <a:xfrm>
              <a:off x="6400387" y="3408363"/>
              <a:ext cx="366027" cy="41275"/>
            </a:xfrm>
            <a:prstGeom prst="rect">
              <a:avLst/>
            </a:prstGeom>
            <a:solidFill>
              <a:srgbClr val="71AD3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0" name="Rectangle 42"/>
            <p:cNvSpPr>
              <a:spLocks noChangeArrowheads="1"/>
            </p:cNvSpPr>
            <p:nvPr userDrawn="1"/>
          </p:nvSpPr>
          <p:spPr bwMode="auto">
            <a:xfrm>
              <a:off x="6583400" y="3408363"/>
              <a:ext cx="366027" cy="41275"/>
            </a:xfrm>
            <a:prstGeom prst="rect">
              <a:avLst/>
            </a:prstGeom>
            <a:solidFill>
              <a:srgbClr val="51A73B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1" name="Rectangle 43"/>
            <p:cNvSpPr>
              <a:spLocks noChangeArrowheads="1"/>
            </p:cNvSpPr>
            <p:nvPr userDrawn="1"/>
          </p:nvSpPr>
          <p:spPr bwMode="auto">
            <a:xfrm>
              <a:off x="6766413" y="3408363"/>
              <a:ext cx="366027" cy="41275"/>
            </a:xfrm>
            <a:prstGeom prst="rect">
              <a:avLst/>
            </a:prstGeom>
            <a:solidFill>
              <a:srgbClr val="1DA240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2" name="Rectangle 44"/>
            <p:cNvSpPr>
              <a:spLocks noChangeArrowheads="1"/>
            </p:cNvSpPr>
            <p:nvPr userDrawn="1"/>
          </p:nvSpPr>
          <p:spPr bwMode="auto">
            <a:xfrm>
              <a:off x="6949427" y="3408363"/>
              <a:ext cx="366027" cy="41275"/>
            </a:xfrm>
            <a:prstGeom prst="rect">
              <a:avLst/>
            </a:prstGeom>
            <a:solidFill>
              <a:srgbClr val="009D43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3" name="Rectangle 45"/>
            <p:cNvSpPr>
              <a:spLocks noChangeArrowheads="1"/>
            </p:cNvSpPr>
            <p:nvPr userDrawn="1"/>
          </p:nvSpPr>
          <p:spPr bwMode="auto">
            <a:xfrm>
              <a:off x="7132440" y="3408363"/>
              <a:ext cx="366027" cy="41275"/>
            </a:xfrm>
            <a:prstGeom prst="rect">
              <a:avLst/>
            </a:prstGeom>
            <a:solidFill>
              <a:srgbClr val="009846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4" name="Rectangle 46"/>
            <p:cNvSpPr>
              <a:spLocks noChangeArrowheads="1"/>
            </p:cNvSpPr>
            <p:nvPr userDrawn="1"/>
          </p:nvSpPr>
          <p:spPr bwMode="auto">
            <a:xfrm>
              <a:off x="7315454" y="3408363"/>
              <a:ext cx="364332" cy="41275"/>
            </a:xfrm>
            <a:prstGeom prst="rect">
              <a:avLst/>
            </a:prstGeom>
            <a:solidFill>
              <a:srgbClr val="008C57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5" name="Rectangle 47"/>
            <p:cNvSpPr>
              <a:spLocks noChangeArrowheads="1"/>
            </p:cNvSpPr>
            <p:nvPr userDrawn="1"/>
          </p:nvSpPr>
          <p:spPr bwMode="auto">
            <a:xfrm>
              <a:off x="7498467" y="3408363"/>
              <a:ext cx="366027" cy="41275"/>
            </a:xfrm>
            <a:prstGeom prst="rect">
              <a:avLst/>
            </a:prstGeom>
            <a:solidFill>
              <a:srgbClr val="008068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6" name="Rectangle 48"/>
            <p:cNvSpPr>
              <a:spLocks noChangeArrowheads="1"/>
            </p:cNvSpPr>
            <p:nvPr userDrawn="1"/>
          </p:nvSpPr>
          <p:spPr bwMode="auto">
            <a:xfrm>
              <a:off x="7679786" y="3408363"/>
              <a:ext cx="367722" cy="41275"/>
            </a:xfrm>
            <a:prstGeom prst="rect">
              <a:avLst/>
            </a:prstGeom>
            <a:solidFill>
              <a:srgbClr val="00727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7" name="Rectangle 49"/>
            <p:cNvSpPr>
              <a:spLocks noChangeArrowheads="1"/>
            </p:cNvSpPr>
            <p:nvPr userDrawn="1"/>
          </p:nvSpPr>
          <p:spPr bwMode="auto">
            <a:xfrm>
              <a:off x="7864494" y="3408363"/>
              <a:ext cx="364332" cy="41275"/>
            </a:xfrm>
            <a:prstGeom prst="rect">
              <a:avLst/>
            </a:prstGeom>
            <a:solidFill>
              <a:srgbClr val="00637F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8" name="Rectangle 50"/>
            <p:cNvSpPr>
              <a:spLocks noChangeArrowheads="1"/>
            </p:cNvSpPr>
            <p:nvPr userDrawn="1"/>
          </p:nvSpPr>
          <p:spPr bwMode="auto">
            <a:xfrm>
              <a:off x="8047507" y="3408363"/>
              <a:ext cx="364332" cy="41275"/>
            </a:xfrm>
            <a:prstGeom prst="rect">
              <a:avLst/>
            </a:prstGeom>
            <a:solidFill>
              <a:srgbClr val="185384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59" name="Rectangle 51"/>
            <p:cNvSpPr>
              <a:spLocks noChangeArrowheads="1"/>
            </p:cNvSpPr>
            <p:nvPr userDrawn="1"/>
          </p:nvSpPr>
          <p:spPr bwMode="auto">
            <a:xfrm>
              <a:off x="8228826" y="3408363"/>
              <a:ext cx="366027" cy="41275"/>
            </a:xfrm>
            <a:prstGeom prst="rect">
              <a:avLst/>
            </a:prstGeom>
            <a:solidFill>
              <a:srgbClr val="2E42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0" name="Rectangle 52"/>
            <p:cNvSpPr>
              <a:spLocks noChangeArrowheads="1"/>
            </p:cNvSpPr>
            <p:nvPr userDrawn="1"/>
          </p:nvSpPr>
          <p:spPr bwMode="auto">
            <a:xfrm>
              <a:off x="8411839" y="3408363"/>
              <a:ext cx="367722" cy="41275"/>
            </a:xfrm>
            <a:prstGeom prst="rect">
              <a:avLst/>
            </a:prstGeom>
            <a:solidFill>
              <a:srgbClr val="313E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1" name="Rectangle 53"/>
            <p:cNvSpPr>
              <a:spLocks noChangeArrowheads="1"/>
            </p:cNvSpPr>
            <p:nvPr userDrawn="1"/>
          </p:nvSpPr>
          <p:spPr bwMode="auto">
            <a:xfrm>
              <a:off x="8594853" y="3408363"/>
              <a:ext cx="366027" cy="41275"/>
            </a:xfrm>
            <a:prstGeom prst="rect">
              <a:avLst/>
            </a:prstGeom>
            <a:solidFill>
              <a:srgbClr val="333B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2" name="Rectangle 54"/>
            <p:cNvSpPr>
              <a:spLocks noChangeArrowheads="1"/>
            </p:cNvSpPr>
            <p:nvPr userDrawn="1"/>
          </p:nvSpPr>
          <p:spPr bwMode="auto">
            <a:xfrm>
              <a:off x="8779561" y="3408363"/>
              <a:ext cx="364332" cy="41275"/>
            </a:xfrm>
            <a:prstGeom prst="rect">
              <a:avLst/>
            </a:prstGeom>
            <a:solidFill>
              <a:srgbClr val="3538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3" name="Rectangle 55"/>
            <p:cNvSpPr>
              <a:spLocks noChangeArrowheads="1"/>
            </p:cNvSpPr>
            <p:nvPr userDrawn="1"/>
          </p:nvSpPr>
          <p:spPr bwMode="auto">
            <a:xfrm>
              <a:off x="8960879" y="3408363"/>
              <a:ext cx="183013" cy="41275"/>
            </a:xfrm>
            <a:prstGeom prst="rect">
              <a:avLst/>
            </a:pr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  <p:sp>
          <p:nvSpPr>
            <p:cNvPr id="64" name="Freeform 56"/>
            <p:cNvSpPr>
              <a:spLocks/>
            </p:cNvSpPr>
            <p:nvPr userDrawn="1"/>
          </p:nvSpPr>
          <p:spPr bwMode="auto">
            <a:xfrm>
              <a:off x="9143893" y="3408363"/>
              <a:ext cx="1695" cy="41275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0" y="0"/>
                </a:cxn>
                <a:cxn ang="0">
                  <a:pos x="0" y="78"/>
                </a:cxn>
              </a:cxnLst>
              <a:rect l="0" t="0" r="r" b="b"/>
              <a:pathLst>
                <a:path h="78">
                  <a:moveTo>
                    <a:pt x="0" y="78"/>
                  </a:moveTo>
                  <a:lnTo>
                    <a:pt x="0" y="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393185"/>
            </a:solidFill>
            <a:ln w="9525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  <a:cs typeface="+mn-cs"/>
              </a:endParaRPr>
            </a:p>
          </p:txBody>
        </p:sp>
      </p:grpSp>
      <p:pic>
        <p:nvPicPr>
          <p:cNvPr id="65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6850" y="474663"/>
            <a:ext cx="1266825" cy="56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521336" y="498708"/>
            <a:ext cx="7236000" cy="553998"/>
          </a:xfrm>
          <a:noFill/>
          <a:ln w="9525">
            <a:noFill/>
            <a:miter lim="800000"/>
            <a:headEnd/>
            <a:tailEnd/>
          </a:ln>
        </p:spPr>
        <p:txBody>
          <a:bodyPr rtlCol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3000" b="1" kern="120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57200" y="1360488"/>
            <a:ext cx="8240713" cy="4473575"/>
          </a:xfrm>
        </p:spPr>
        <p:txBody>
          <a:bodyPr/>
          <a:lstStyle>
            <a:lvl1pPr>
              <a:buClr>
                <a:srgbClr val="0070C0"/>
              </a:buClr>
              <a:defRPr sz="2200">
                <a:solidFill>
                  <a:srgbClr val="595959"/>
                </a:solidFill>
              </a:defRPr>
            </a:lvl1pPr>
            <a:lvl2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2pPr>
            <a:lvl3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3pPr>
            <a:lvl4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4pPr>
            <a:lvl5pPr>
              <a:buClr>
                <a:srgbClr val="0070C0"/>
              </a:buClr>
              <a:buFont typeface="Arial" pitchFamily="34" charset="0"/>
              <a:buChar char="•"/>
              <a:defRPr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014C-D18E-42D4-B3D6-BC5F7ADC8746}" type="datetimeFigureOut">
              <a:rPr lang="en-US" smtClean="0"/>
              <a:pPr/>
              <a:t>3/14/2014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37D01-D837-4F38-A0BB-147135109A5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014C-D18E-42D4-B3D6-BC5F7ADC8746}" type="datetimeFigureOut">
              <a:rPr lang="en-US" smtClean="0"/>
              <a:pPr/>
              <a:t>3/14/2014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37D01-D837-4F38-A0BB-147135109A5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014C-D18E-42D4-B3D6-BC5F7ADC8746}" type="datetimeFigureOut">
              <a:rPr lang="en-US" smtClean="0"/>
              <a:pPr/>
              <a:t>3/14/2014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37D01-D837-4F38-A0BB-147135109A5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014C-D18E-42D4-B3D6-BC5F7ADC8746}" type="datetimeFigureOut">
              <a:rPr lang="en-US" smtClean="0"/>
              <a:pPr/>
              <a:t>3/14/2014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37D01-D837-4F38-A0BB-147135109A5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014C-D18E-42D4-B3D6-BC5F7ADC8746}" type="datetimeFigureOut">
              <a:rPr lang="en-US" smtClean="0"/>
              <a:pPr/>
              <a:t>3/14/2014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37D01-D837-4F38-A0BB-147135109A5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014C-D18E-42D4-B3D6-BC5F7ADC8746}" type="datetimeFigureOut">
              <a:rPr lang="en-US" smtClean="0"/>
              <a:pPr/>
              <a:t>3/14/2014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37D01-D837-4F38-A0BB-147135109A5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014C-D18E-42D4-B3D6-BC5F7ADC8746}" type="datetimeFigureOut">
              <a:rPr lang="en-US" smtClean="0"/>
              <a:pPr/>
              <a:t>3/14/2014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37D01-D837-4F38-A0BB-147135109A5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6014C-D18E-42D4-B3D6-BC5F7ADC8746}" type="datetimeFigureOut">
              <a:rPr lang="en-US" smtClean="0"/>
              <a:pPr/>
              <a:t>3/14/2014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37D01-D837-4F38-A0BB-147135109A5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6014C-D18E-42D4-B3D6-BC5F7ADC8746}" type="datetimeFigureOut">
              <a:rPr lang="en-US" smtClean="0"/>
              <a:pPr/>
              <a:t>3/14/2014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37D01-D837-4F38-A0BB-147135109A5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8th%20semt%20orientation.pptx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Report of the Expert Committee on HR Policy </a:t>
            </a:r>
            <a:endParaRPr lang="en-IN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Highlights</a:t>
            </a:r>
            <a:endParaRPr lang="en-IN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21336" y="498708"/>
            <a:ext cx="7236000" cy="584775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Review of </a:t>
            </a:r>
            <a:r>
              <a:rPr lang="en-US" sz="3200" dirty="0" err="1" smtClean="0">
                <a:solidFill>
                  <a:schemeClr val="tx1"/>
                </a:solidFill>
              </a:rPr>
              <a:t>NeGP</a:t>
            </a:r>
            <a:endParaRPr lang="en-IN" sz="32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57200" y="1360488"/>
            <a:ext cx="8240713" cy="5020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tx1"/>
                </a:solidFill>
                <a:ea typeface="Times New Roman"/>
                <a:cs typeface="Times New Roman" pitchFamily="18" charset="0"/>
              </a:rPr>
              <a:t>PM during last review constituted Expert Groups to expedite e-Governance</a:t>
            </a:r>
          </a:p>
          <a:p>
            <a:pPr marL="342900" lvl="1" indent="-342900"/>
            <a:r>
              <a:rPr lang="en-US" sz="2400" b="1" dirty="0" smtClean="0">
                <a:solidFill>
                  <a:schemeClr val="tx1"/>
                </a:solidFill>
                <a:ea typeface="Times New Roman"/>
                <a:cs typeface="Times New Roman" pitchFamily="18" charset="0"/>
                <a:hlinkClick r:id="" action="ppaction://noaction"/>
              </a:rPr>
              <a:t>Expert Group on </a:t>
            </a:r>
            <a:r>
              <a:rPr lang="en-US" sz="2400" b="1" dirty="0" err="1" smtClean="0">
                <a:solidFill>
                  <a:schemeClr val="tx1"/>
                </a:solidFill>
                <a:ea typeface="Times New Roman"/>
                <a:cs typeface="Times New Roman" pitchFamily="18" charset="0"/>
                <a:hlinkClick r:id="" action="ppaction://noaction"/>
              </a:rPr>
              <a:t>NeGP</a:t>
            </a:r>
            <a:r>
              <a:rPr lang="en-US" sz="2400" b="1" dirty="0" smtClean="0">
                <a:solidFill>
                  <a:schemeClr val="tx1"/>
                </a:solidFill>
                <a:ea typeface="Times New Roman"/>
                <a:cs typeface="Times New Roman" pitchFamily="18" charset="0"/>
                <a:hlinkClick r:id="" action="ppaction://noaction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ea typeface="Times New Roman"/>
                <a:cs typeface="Times New Roman" pitchFamily="18" charset="0"/>
              </a:rPr>
              <a:t>(</a:t>
            </a:r>
            <a:r>
              <a:rPr lang="en-US" sz="2000" b="1" dirty="0" smtClean="0">
                <a:solidFill>
                  <a:schemeClr val="tx1"/>
                </a:solidFill>
              </a:rPr>
              <a:t>Chaired by Dr Sam </a:t>
            </a:r>
            <a:r>
              <a:rPr lang="en-US" sz="2000" b="1" dirty="0" err="1" smtClean="0">
                <a:solidFill>
                  <a:schemeClr val="tx1"/>
                </a:solidFill>
              </a:rPr>
              <a:t>Pitroda</a:t>
            </a:r>
            <a:r>
              <a:rPr lang="en-US" sz="2400" b="1" dirty="0" smtClean="0">
                <a:solidFill>
                  <a:schemeClr val="tx1"/>
                </a:solidFill>
                <a:ea typeface="Times New Roman"/>
                <a:cs typeface="Times New Roman" pitchFamily="18" charset="0"/>
              </a:rPr>
              <a:t>)</a:t>
            </a:r>
          </a:p>
          <a:p>
            <a:pPr marL="1390650" lvl="1" indent="-352425" algn="just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Review progress of MMPs</a:t>
            </a:r>
          </a:p>
          <a:p>
            <a:pPr marL="1390650" lvl="1" indent="-352425" algn="just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Identify operational, legal, financial &amp; institutional issues &amp; suggest measures</a:t>
            </a:r>
          </a:p>
          <a:p>
            <a:pPr marL="762000" lvl="1" indent="-361950" algn="just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Draft Report prepared &amp; under </a:t>
            </a:r>
            <a:r>
              <a:rPr lang="en-US" sz="2000" dirty="0" err="1" smtClean="0">
                <a:solidFill>
                  <a:schemeClr val="tx1"/>
                </a:solidFill>
              </a:rPr>
              <a:t>finalisation</a:t>
            </a:r>
            <a:r>
              <a:rPr lang="en-US" sz="2000" dirty="0" smtClean="0">
                <a:solidFill>
                  <a:schemeClr val="tx1"/>
                </a:solidFill>
              </a:rPr>
              <a:t> by the Expert Group</a:t>
            </a:r>
            <a:endParaRPr lang="en-IN" sz="2000" dirty="0" smtClean="0">
              <a:solidFill>
                <a:schemeClr val="tx1"/>
              </a:solidFill>
            </a:endParaRPr>
          </a:p>
          <a:p>
            <a:pPr marL="342900" lvl="1" indent="-342900"/>
            <a:r>
              <a:rPr lang="en-US" sz="2400" b="1" dirty="0" smtClean="0">
                <a:solidFill>
                  <a:schemeClr val="tx1"/>
                </a:solidFill>
                <a:ea typeface="Times New Roman"/>
                <a:cs typeface="Times New Roman" pitchFamily="18" charset="0"/>
                <a:hlinkClick r:id="" action="ppaction://noaction"/>
              </a:rPr>
              <a:t>HR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hlinkClick r:id="" action="ppaction://noaction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hlinkClick r:id="" action="ppaction://noaction"/>
              </a:rPr>
              <a:t>Framework and </a:t>
            </a:r>
            <a:r>
              <a:rPr lang="en-US" sz="2400" b="1" dirty="0" smtClean="0">
                <a:solidFill>
                  <a:schemeClr val="tx1"/>
                </a:solidFill>
                <a:ea typeface="Times New Roman"/>
                <a:cs typeface="Times New Roman" pitchFamily="18" charset="0"/>
                <a:hlinkClick r:id="" action="ppaction://noaction"/>
              </a:rPr>
              <a:t>Policy </a:t>
            </a:r>
            <a:r>
              <a:rPr lang="en-US" sz="2400" dirty="0" smtClean="0">
                <a:solidFill>
                  <a:schemeClr val="tx1"/>
                </a:solidFill>
                <a:ea typeface="Times New Roman"/>
                <a:cs typeface="Times New Roman" pitchFamily="18" charset="0"/>
              </a:rPr>
              <a:t>(</a:t>
            </a:r>
            <a:r>
              <a:rPr lang="en-US" sz="2000" dirty="0" smtClean="0">
                <a:solidFill>
                  <a:schemeClr val="tx1"/>
                </a:solidFill>
              </a:rPr>
              <a:t>Chaired by  </a:t>
            </a:r>
            <a:r>
              <a:rPr lang="en-US" sz="2000" dirty="0" err="1" smtClean="0">
                <a:solidFill>
                  <a:schemeClr val="tx1"/>
                </a:solidFill>
              </a:rPr>
              <a:t>Sh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Nandan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Nilekani</a:t>
            </a:r>
            <a:r>
              <a:rPr lang="en-US" sz="2400" dirty="0" smtClean="0">
                <a:solidFill>
                  <a:schemeClr val="tx1"/>
                </a:solidFill>
                <a:ea typeface="Times New Roman"/>
                <a:cs typeface="Times New Roman" pitchFamily="18" charset="0"/>
              </a:rPr>
              <a:t>)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 To address human resources constraints for e-Governance</a:t>
            </a:r>
          </a:p>
          <a:p>
            <a:pPr marL="1390650" lvl="1" indent="-352425" algn="just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Recommend HR Framework and Policy for e-Governance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Report presented to </a:t>
            </a:r>
            <a:r>
              <a:rPr lang="en-US" sz="2000" dirty="0" err="1" smtClean="0">
                <a:solidFill>
                  <a:schemeClr val="tx1"/>
                </a:solidFill>
              </a:rPr>
              <a:t>Hon’ble</a:t>
            </a:r>
            <a:r>
              <a:rPr lang="en-US" sz="2000" dirty="0" smtClean="0">
                <a:solidFill>
                  <a:schemeClr val="tx1"/>
                </a:solidFill>
              </a:rPr>
              <a:t> MCIT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Cabinet note circulated</a:t>
            </a:r>
          </a:p>
          <a:p>
            <a:endParaRPr lang="en-US" sz="2000" dirty="0" smtClean="0"/>
          </a:p>
          <a:p>
            <a:endParaRPr lang="en-I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539552" y="214290"/>
            <a:ext cx="7390034" cy="785818"/>
          </a:xfrm>
        </p:spPr>
        <p:txBody>
          <a:bodyPr>
            <a:noAutofit/>
          </a:bodyPr>
          <a:lstStyle/>
          <a:p>
            <a:endParaRPr sz="1400" dirty="0" smtClean="0">
              <a:solidFill>
                <a:schemeClr val="tx1"/>
              </a:solidFill>
            </a:endParaRPr>
          </a:p>
          <a:p>
            <a:r>
              <a:rPr sz="3200" dirty="0" smtClean="0">
                <a:solidFill>
                  <a:schemeClr val="tx1"/>
                </a:solidFill>
              </a:rPr>
              <a:t>Recommendations </a:t>
            </a:r>
            <a:r>
              <a:rPr sz="3200" smtClean="0">
                <a:solidFill>
                  <a:schemeClr val="tx1"/>
                </a:solidFill>
              </a:rPr>
              <a:t>: Orgn Structures </a:t>
            </a:r>
            <a:endParaRPr sz="3200" dirty="0" smtClean="0">
              <a:solidFill>
                <a:schemeClr val="tx1"/>
              </a:solidFill>
            </a:endParaRPr>
          </a:p>
          <a:p>
            <a:r>
              <a:rPr sz="1200" dirty="0">
                <a:solidFill>
                  <a:schemeClr val="tx1"/>
                </a:solidFill>
              </a:rPr>
              <a:t>	</a:t>
            </a:r>
            <a:r>
              <a:rPr sz="1200" dirty="0" smtClean="0">
                <a:solidFill>
                  <a:schemeClr val="tx1"/>
                </a:solidFill>
              </a:rPr>
              <a:t>			</a:t>
            </a:r>
            <a:endParaRPr sz="1200" dirty="0">
              <a:solidFill>
                <a:schemeClr val="tx1"/>
              </a:solidFill>
            </a:endParaRPr>
          </a:p>
          <a:p>
            <a:endParaRPr lang="en-IN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83568" y="1285860"/>
            <a:ext cx="7467600" cy="5023460"/>
          </a:xfrm>
        </p:spPr>
        <p:txBody>
          <a:bodyPr>
            <a:normAutofit fontScale="92500"/>
          </a:bodyPr>
          <a:lstStyle/>
          <a:p>
            <a:endParaRPr lang="en-US" sz="1200" dirty="0" smtClean="0"/>
          </a:p>
          <a:p>
            <a:pPr marL="342900" lvl="3" indent="-342900">
              <a:spcBef>
                <a:spcPts val="600"/>
              </a:spcBef>
              <a:buFont typeface="Wingdings" pitchFamily="2" charset="2"/>
              <a:buChar char="Ø"/>
            </a:pPr>
            <a:r>
              <a:rPr lang="en-GB" sz="2400" b="1" dirty="0" smtClean="0">
                <a:solidFill>
                  <a:schemeClr val="tx1"/>
                </a:solidFill>
              </a:rPr>
              <a:t>Programme </a:t>
            </a:r>
            <a:r>
              <a:rPr lang="en-GB" sz="2400" b="1" dirty="0">
                <a:solidFill>
                  <a:schemeClr val="tx1"/>
                </a:solidFill>
              </a:rPr>
              <a:t>Management at the National </a:t>
            </a:r>
            <a:r>
              <a:rPr lang="en-GB" sz="2400" b="1" dirty="0" smtClean="0">
                <a:solidFill>
                  <a:schemeClr val="tx1"/>
                </a:solidFill>
              </a:rPr>
              <a:t>Level</a:t>
            </a:r>
          </a:p>
          <a:p>
            <a:pPr marL="450850" indent="0">
              <a:spcBef>
                <a:spcPts val="600"/>
              </a:spcBef>
            </a:pPr>
            <a:r>
              <a:rPr lang="en-US" sz="2600" dirty="0" smtClean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e-Governance </a:t>
            </a:r>
            <a:r>
              <a:rPr lang="en-US" dirty="0">
                <a:solidFill>
                  <a:schemeClr val="tx1"/>
                </a:solidFill>
              </a:rPr>
              <a:t>Strategic </a:t>
            </a:r>
            <a:r>
              <a:rPr lang="en-US" dirty="0" smtClean="0">
                <a:solidFill>
                  <a:schemeClr val="tx1"/>
                </a:solidFill>
              </a:rPr>
              <a:t>Group to be constituted </a:t>
            </a:r>
            <a:r>
              <a:rPr lang="en-US" dirty="0">
                <a:solidFill>
                  <a:schemeClr val="tx1"/>
                </a:solidFill>
              </a:rPr>
              <a:t>by </a:t>
            </a:r>
            <a:r>
              <a:rPr lang="en-US" dirty="0" err="1">
                <a:solidFill>
                  <a:schemeClr val="tx1"/>
                </a:solidFill>
              </a:rPr>
              <a:t>DeitY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with 	experts from Government, Industry and Academia</a:t>
            </a:r>
          </a:p>
          <a:p>
            <a:pPr marL="450850" indent="0">
              <a:spcBef>
                <a:spcPts val="600"/>
              </a:spcBef>
            </a:pP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NIC role as  a Technology Adviser, resource augmentation</a:t>
            </a:r>
          </a:p>
          <a:p>
            <a:pPr marL="450850" indent="0">
              <a:spcBef>
                <a:spcPts val="600"/>
              </a:spcBef>
            </a:pPr>
            <a:r>
              <a:rPr lang="en-US" dirty="0" smtClean="0">
                <a:solidFill>
                  <a:schemeClr val="tx1"/>
                </a:solidFill>
              </a:rPr>
              <a:t>	NeGD to continue on a long term basis and strengthened </a:t>
            </a:r>
          </a:p>
          <a:p>
            <a:pPr marL="0" indent="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en-GB" sz="2400" b="1" dirty="0" smtClean="0">
                <a:solidFill>
                  <a:schemeClr val="tx1"/>
                </a:solidFill>
                <a:hlinkClick r:id="" action="ppaction://noaction"/>
              </a:rPr>
              <a:t>Central Line Ministries – Programme and Project  Mgt  </a:t>
            </a:r>
            <a:r>
              <a:rPr lang="en-GB" sz="2400" b="1" dirty="0" smtClean="0">
                <a:solidFill>
                  <a:schemeClr val="tx1"/>
                </a:solidFill>
              </a:rPr>
              <a:t>	</a:t>
            </a:r>
            <a:endParaRPr lang="en-US" dirty="0" smtClean="0">
              <a:solidFill>
                <a:schemeClr val="tx1"/>
              </a:solidFill>
            </a:endParaRPr>
          </a:p>
          <a:p>
            <a:pPr marL="457200" lvl="1" indent="0">
              <a:spcBef>
                <a:spcPts val="600"/>
              </a:spcBef>
            </a:pPr>
            <a:r>
              <a:rPr lang="en-US" sz="1900" dirty="0" smtClean="0">
                <a:solidFill>
                  <a:schemeClr val="tx1"/>
                </a:solidFill>
              </a:rPr>
              <a:t>	</a:t>
            </a:r>
            <a:r>
              <a:rPr lang="en-US" sz="2200" dirty="0" smtClean="0">
                <a:solidFill>
                  <a:schemeClr val="tx1"/>
                </a:solidFill>
              </a:rPr>
              <a:t>Dedicated Project Leaders and Project Teams</a:t>
            </a:r>
            <a:endParaRPr lang="en-US" sz="1900" dirty="0" smtClean="0">
              <a:solidFill>
                <a:schemeClr val="tx1"/>
              </a:solidFill>
            </a:endParaRPr>
          </a:p>
          <a:p>
            <a:pPr marL="857250" lvl="2" indent="-407988">
              <a:spcBef>
                <a:spcPts val="600"/>
              </a:spcBef>
            </a:pPr>
            <a:r>
              <a:rPr lang="en-US" sz="2200" dirty="0" smtClean="0">
                <a:solidFill>
                  <a:schemeClr val="tx1"/>
                </a:solidFill>
              </a:rPr>
              <a:t> Chief Information officer and Expert Team for every Ministry</a:t>
            </a:r>
          </a:p>
          <a:p>
            <a:pPr marL="457200" lvl="1" indent="0">
              <a:spcBef>
                <a:spcPts val="600"/>
              </a:spcBef>
            </a:pPr>
            <a:r>
              <a:rPr lang="en-US" sz="2200" dirty="0" smtClean="0">
                <a:solidFill>
                  <a:schemeClr val="tx1"/>
                </a:solidFill>
              </a:rPr>
              <a:t>	Electronic Services Division in every Ministry/ Department </a:t>
            </a:r>
          </a:p>
          <a:p>
            <a:pPr>
              <a:spcBef>
                <a:spcPts val="600"/>
              </a:spcBef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hlinkClick r:id="" action="ppaction://noaction"/>
              </a:rPr>
              <a:t>Similar structures for  State Governments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3100" b="1" dirty="0" smtClean="0">
              <a:solidFill>
                <a:schemeClr val="tx1"/>
              </a:solidFill>
            </a:endParaRPr>
          </a:p>
          <a:p>
            <a:pPr algn="just">
              <a:buFont typeface="Wingdings" pitchFamily="2" charset="2"/>
              <a:buChar char="Ø"/>
            </a:pPr>
            <a:endParaRPr lang="en-US" sz="2900" dirty="0" smtClean="0">
              <a:solidFill>
                <a:schemeClr val="tx1"/>
              </a:solidFill>
            </a:endParaRPr>
          </a:p>
          <a:p>
            <a:endParaRPr lang="en-US" sz="2300" dirty="0" smtClean="0"/>
          </a:p>
          <a:p>
            <a:endParaRPr lang="en-US" sz="2300" dirty="0" smtClean="0"/>
          </a:p>
          <a:p>
            <a:endParaRPr lang="en-US" sz="1700" dirty="0" smtClean="0"/>
          </a:p>
          <a:p>
            <a:endParaRPr lang="en-IN" sz="1700" dirty="0"/>
          </a:p>
        </p:txBody>
      </p:sp>
      <p:sp>
        <p:nvSpPr>
          <p:cNvPr id="4" name="Left Arrow 3">
            <a:hlinkClick r:id="" action="ppaction://noaction"/>
          </p:cNvPr>
          <p:cNvSpPr/>
          <p:nvPr/>
        </p:nvSpPr>
        <p:spPr>
          <a:xfrm>
            <a:off x="8244408" y="6309320"/>
            <a:ext cx="714380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2" name="Picture 1"/>
          <p:cNvPicPr/>
          <p:nvPr/>
        </p:nvPicPr>
        <p:blipFill>
          <a:blip r:embed="rId2" cstate="print"/>
          <a:srcRect l="2524" t="14555" r="4622" b="13548"/>
          <a:stretch>
            <a:fillRect/>
          </a:stretch>
        </p:blipFill>
        <p:spPr bwMode="auto">
          <a:xfrm>
            <a:off x="238156" y="1314472"/>
            <a:ext cx="8763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71538" y="214290"/>
            <a:ext cx="7081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Proposed CIO and Dedicated Team structure at the Central Line Ministry/ Department level</a:t>
            </a:r>
            <a:endParaRPr lang="en-IN" sz="2400" b="1" dirty="0"/>
          </a:p>
        </p:txBody>
      </p:sp>
      <p:sp>
        <p:nvSpPr>
          <p:cNvPr id="6" name="Left Arrow 5">
            <a:hlinkClick r:id="" action="ppaction://noaction"/>
          </p:cNvPr>
          <p:cNvSpPr/>
          <p:nvPr/>
        </p:nvSpPr>
        <p:spPr>
          <a:xfrm>
            <a:off x="8215338" y="6286520"/>
            <a:ext cx="714380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grpSp>
        <p:nvGrpSpPr>
          <p:cNvPr id="2" name="Group 31"/>
          <p:cNvGrpSpPr/>
          <p:nvPr/>
        </p:nvGrpSpPr>
        <p:grpSpPr>
          <a:xfrm>
            <a:off x="55728" y="1182581"/>
            <a:ext cx="9088272" cy="5532567"/>
            <a:chOff x="42080" y="685800"/>
            <a:chExt cx="9059840" cy="5532567"/>
          </a:xfrm>
        </p:grpSpPr>
        <p:sp>
          <p:nvSpPr>
            <p:cNvPr id="3" name="Rectangle 2"/>
            <p:cNvSpPr/>
            <p:nvPr/>
          </p:nvSpPr>
          <p:spPr>
            <a:xfrm>
              <a:off x="2989063" y="922197"/>
              <a:ext cx="2424545" cy="55517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Pr. </a:t>
              </a:r>
              <a:r>
                <a:rPr lang="en-US" sz="1600" b="1" dirty="0" smtClean="0">
                  <a:solidFill>
                    <a:schemeClr val="tx1"/>
                  </a:solidFill>
                </a:rPr>
                <a:t>Secretary (IT/e-Gov) / Secretary (IT/e-Gov)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2939698" y="2933128"/>
              <a:ext cx="2512582" cy="6096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Commissioner/ Director Electronic Service Delivery</a:t>
              </a:r>
            </a:p>
          </p:txBody>
        </p:sp>
        <p:cxnSp>
          <p:nvCxnSpPr>
            <p:cNvPr id="5" name="Elbow Connector 4"/>
            <p:cNvCxnSpPr>
              <a:stCxn id="3" idx="2"/>
              <a:endCxn id="11" idx="0"/>
            </p:cNvCxnSpPr>
            <p:nvPr/>
          </p:nvCxnSpPr>
          <p:spPr>
            <a:xfrm rot="5400000">
              <a:off x="2112044" y="843836"/>
              <a:ext cx="1455760" cy="2722824"/>
            </a:xfrm>
            <a:prstGeom prst="bentConnector3">
              <a:avLst>
                <a:gd name="adj1" fmla="val 78125"/>
              </a:avLst>
            </a:prstGeom>
            <a:ln w="2222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ounded Rectangle 5"/>
            <p:cNvSpPr/>
            <p:nvPr/>
          </p:nvSpPr>
          <p:spPr>
            <a:xfrm>
              <a:off x="2957016" y="3618928"/>
              <a:ext cx="2419064" cy="1981200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0650" indent="-1206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Facilitating use of shared service delivery channels by line departments</a:t>
              </a:r>
            </a:p>
            <a:p>
              <a:pPr marL="120650" indent="-1206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Regulating authorized service providers as per ESD rules </a:t>
              </a:r>
            </a:p>
            <a:p>
              <a:pPr marL="120650" indent="-1206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Guiding District e-Governance Societies 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5660400" y="2933128"/>
              <a:ext cx="2133600" cy="6096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SIO, NIC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Shape 18"/>
            <p:cNvCxnSpPr>
              <a:stCxn id="7" idx="0"/>
              <a:endCxn id="3" idx="2"/>
            </p:cNvCxnSpPr>
            <p:nvPr/>
          </p:nvCxnSpPr>
          <p:spPr>
            <a:xfrm rot="16200000" flipV="1">
              <a:off x="4736388" y="942316"/>
              <a:ext cx="1455760" cy="2525864"/>
            </a:xfrm>
            <a:prstGeom prst="bentConnector3">
              <a:avLst>
                <a:gd name="adj1" fmla="val 21875"/>
              </a:avLst>
            </a:prstGeom>
            <a:ln w="22225"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ounded Rectangle 8"/>
            <p:cNvSpPr/>
            <p:nvPr/>
          </p:nvSpPr>
          <p:spPr>
            <a:xfrm>
              <a:off x="287744" y="3613240"/>
              <a:ext cx="2455456" cy="1986888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0650" indent="-1206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Ensuring availability of shared core infrastructure </a:t>
              </a:r>
            </a:p>
            <a:p>
              <a:pPr marL="120650" indent="-1206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Procurement of Hardware and Software for the line departments</a:t>
              </a:r>
            </a:p>
            <a:p>
              <a:pPr marL="120650" indent="-1206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Project Execution</a:t>
              </a:r>
            </a:p>
            <a:p>
              <a:pPr marL="120650" indent="-120650">
                <a:buFont typeface="Arial" pitchFamily="34" charset="0"/>
                <a:buChar char="•"/>
              </a:pPr>
              <a:r>
                <a:rPr lang="en-US" sz="1300" dirty="0">
                  <a:solidFill>
                    <a:schemeClr val="tx1"/>
                  </a:solidFill>
                </a:rPr>
                <a:t>S</a:t>
              </a:r>
              <a:r>
                <a:rPr lang="en-US" sz="1300" dirty="0" smtClean="0">
                  <a:solidFill>
                    <a:schemeClr val="tx1"/>
                  </a:solidFill>
                </a:rPr>
                <a:t>ourcing of external agencies/resources/services for the line departments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90373" y="951019"/>
              <a:ext cx="2438400" cy="1600200"/>
            </a:xfrm>
            <a:prstGeom prst="roundRect">
              <a:avLst>
                <a:gd name="adj" fmla="val 15814"/>
              </a:avLst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0650" indent="-120650" algn="ctr"/>
              <a:r>
                <a:rPr lang="en-US" sz="1400" b="1" dirty="0" smtClean="0">
                  <a:solidFill>
                    <a:schemeClr val="tx1"/>
                  </a:solidFill>
                </a:rPr>
                <a:t>Secretariat</a:t>
              </a:r>
            </a:p>
            <a:p>
              <a:pPr marL="95250" indent="-952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Policy and </a:t>
              </a:r>
              <a:r>
                <a:rPr lang="en-US" sz="1300" dirty="0" err="1" smtClean="0">
                  <a:solidFill>
                    <a:schemeClr val="tx1"/>
                  </a:solidFill>
                </a:rPr>
                <a:t>Programme</a:t>
              </a:r>
              <a:r>
                <a:rPr lang="en-US" sz="1300" dirty="0" smtClean="0">
                  <a:solidFill>
                    <a:schemeClr val="tx1"/>
                  </a:solidFill>
                </a:rPr>
                <a:t> Mgmt.</a:t>
              </a:r>
            </a:p>
            <a:p>
              <a:pPr marL="95250" indent="-952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Finance and Budget</a:t>
              </a:r>
            </a:p>
            <a:p>
              <a:pPr marL="95250" indent="-952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Support to the line Departments for  Project Dev. and implementation</a:t>
              </a:r>
            </a:p>
            <a:p>
              <a:pPr marL="95250" indent="-952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Promote use of shared infra. &amp; Services</a:t>
              </a:r>
              <a:endParaRPr lang="en-US" sz="1300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83280" y="2933128"/>
              <a:ext cx="2190464" cy="609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 </a:t>
              </a:r>
              <a:r>
                <a:rPr lang="en-US" sz="1600" b="1" dirty="0">
                  <a:solidFill>
                    <a:schemeClr val="tx1"/>
                  </a:solidFill>
                </a:rPr>
                <a:t>SDA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613768" y="3618928"/>
              <a:ext cx="2209800" cy="1981200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20650" lvl="0" indent="-1206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Support  State DIT in developing policies  -Architecture, Standards, Security &amp; Technology</a:t>
              </a:r>
              <a:endParaRPr lang="en-IN" sz="1300" dirty="0" smtClean="0">
                <a:solidFill>
                  <a:schemeClr val="tx1"/>
                </a:solidFill>
              </a:endParaRPr>
            </a:p>
            <a:p>
              <a:pPr marL="120650" indent="-120650">
                <a:buFont typeface="Arial" pitchFamily="34" charset="0"/>
                <a:buChar char="•"/>
              </a:pPr>
              <a:r>
                <a:rPr lang="en-US" sz="1300" dirty="0" smtClean="0">
                  <a:solidFill>
                    <a:schemeClr val="tx1"/>
                  </a:solidFill>
                </a:rPr>
                <a:t>Support  Line Departments in projects including outsourced / PPP projects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153400" y="685800"/>
              <a:ext cx="948520" cy="8382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Director General - NIC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Connector 13"/>
            <p:cNvCxnSpPr>
              <a:stCxn id="3" idx="2"/>
              <a:endCxn id="4" idx="0"/>
            </p:cNvCxnSpPr>
            <p:nvPr/>
          </p:nvCxnSpPr>
          <p:spPr>
            <a:xfrm rot="5400000">
              <a:off x="3470783" y="2202575"/>
              <a:ext cx="1455760" cy="5347"/>
            </a:xfrm>
            <a:prstGeom prst="line">
              <a:avLst/>
            </a:prstGeom>
            <a:ln w="2222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771632" y="1918648"/>
              <a:ext cx="1447800" cy="1588"/>
            </a:xfrm>
            <a:prstGeom prst="line">
              <a:avLst/>
            </a:prstGeom>
            <a:ln w="22225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ounded Rectangle 15"/>
            <p:cNvSpPr/>
            <p:nvPr/>
          </p:nvSpPr>
          <p:spPr>
            <a:xfrm>
              <a:off x="42080" y="699448"/>
              <a:ext cx="8077200" cy="5105400"/>
            </a:xfrm>
            <a:prstGeom prst="roundRect">
              <a:avLst/>
            </a:prstGeom>
            <a:noFill/>
            <a:ln w="254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cxnSp>
          <p:nvCxnSpPr>
            <p:cNvPr id="17" name="Shape 31"/>
            <p:cNvCxnSpPr>
              <a:stCxn id="13" idx="2"/>
              <a:endCxn id="7" idx="3"/>
            </p:cNvCxnSpPr>
            <p:nvPr/>
          </p:nvCxnSpPr>
          <p:spPr>
            <a:xfrm rot="5400000">
              <a:off x="7353866" y="1964134"/>
              <a:ext cx="1713928" cy="833660"/>
            </a:xfrm>
            <a:prstGeom prst="bentConnector2">
              <a:avLst/>
            </a:prstGeom>
            <a:ln w="22225">
              <a:solidFill>
                <a:schemeClr val="accent2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6523640" y="1924336"/>
              <a:ext cx="1359080" cy="609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Composite Team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511120" y="1156648"/>
              <a:ext cx="1359080" cy="6096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SeMT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4225120" y="1905000"/>
              <a:ext cx="2057400" cy="13648"/>
            </a:xfrm>
            <a:prstGeom prst="line">
              <a:avLst/>
            </a:prstGeom>
            <a:ln w="22225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lbow Connector 20"/>
            <p:cNvCxnSpPr>
              <a:stCxn id="19" idx="1"/>
              <a:endCxn id="18" idx="1"/>
            </p:cNvCxnSpPr>
            <p:nvPr/>
          </p:nvCxnSpPr>
          <p:spPr>
            <a:xfrm rot="10800000" flipH="1" flipV="1">
              <a:off x="6511120" y="1461448"/>
              <a:ext cx="12520" cy="767688"/>
            </a:xfrm>
            <a:prstGeom prst="bentConnector3">
              <a:avLst>
                <a:gd name="adj1" fmla="val -1825879"/>
              </a:avLst>
            </a:prstGeom>
            <a:ln w="22225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ounded Rectangle 21"/>
            <p:cNvSpPr/>
            <p:nvPr/>
          </p:nvSpPr>
          <p:spPr>
            <a:xfrm>
              <a:off x="2989745" y="5910590"/>
              <a:ext cx="228600" cy="2286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219200" y="5910590"/>
              <a:ext cx="228600" cy="2286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TextBox 36"/>
            <p:cNvSpPr txBox="1"/>
            <p:nvPr/>
          </p:nvSpPr>
          <p:spPr>
            <a:xfrm>
              <a:off x="1447800" y="5910590"/>
              <a:ext cx="11602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/>
                <a:t>Government </a:t>
              </a:r>
            </a:p>
          </p:txBody>
        </p:sp>
        <p:sp>
          <p:nvSpPr>
            <p:cNvPr id="25" name="TextBox 37"/>
            <p:cNvSpPr txBox="1"/>
            <p:nvPr/>
          </p:nvSpPr>
          <p:spPr>
            <a:xfrm>
              <a:off x="3218345" y="5910590"/>
              <a:ext cx="22633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/>
                <a:t>Government / Open Market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5815360" y="6039820"/>
              <a:ext cx="304800" cy="1588"/>
            </a:xfrm>
            <a:prstGeom prst="line">
              <a:avLst/>
            </a:prstGeom>
            <a:ln w="22225">
              <a:solidFill>
                <a:schemeClr val="accent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39"/>
            <p:cNvSpPr txBox="1"/>
            <p:nvPr/>
          </p:nvSpPr>
          <p:spPr>
            <a:xfrm>
              <a:off x="6057608" y="5910590"/>
              <a:ext cx="11570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 smtClean="0"/>
                <a:t>Coordination</a:t>
              </a:r>
              <a:endParaRPr lang="en-US" sz="1400" b="1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295400" y="142852"/>
            <a:ext cx="632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ctr"/>
            <a:r>
              <a:rPr lang="en-GB" sz="2400" b="1" dirty="0" smtClean="0"/>
              <a:t>Proposed Institutional arrangement for Programme Management in the States</a:t>
            </a:r>
            <a:endParaRPr lang="en-IN" sz="2400" b="1" dirty="0" smtClean="0"/>
          </a:p>
        </p:txBody>
      </p:sp>
      <p:sp>
        <p:nvSpPr>
          <p:cNvPr id="30" name="Left Arrow 29">
            <a:hlinkClick r:id="" action="ppaction://noaction"/>
          </p:cNvPr>
          <p:cNvSpPr/>
          <p:nvPr/>
        </p:nvSpPr>
        <p:spPr>
          <a:xfrm>
            <a:off x="8215338" y="6286520"/>
            <a:ext cx="714380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3568" y="228600"/>
            <a:ext cx="7073768" cy="553998"/>
          </a:xfrm>
        </p:spPr>
        <p:txBody>
          <a:bodyPr/>
          <a:lstStyle/>
          <a:p>
            <a:r>
              <a:rPr dirty="0" smtClean="0">
                <a:solidFill>
                  <a:schemeClr val="tx1"/>
                </a:solidFill>
              </a:rPr>
              <a:t>Enabling Policies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67544" y="1412776"/>
            <a:ext cx="8064896" cy="4829188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</a:rPr>
              <a:t>Developing human resources within the Government</a:t>
            </a:r>
          </a:p>
          <a:p>
            <a:pPr marL="900113" lvl="1" indent="-450850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</a:rPr>
              <a:t>Competency based selection, incentives, continuity of tenure  and other enabling provisions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</a:rPr>
              <a:t>Delegation of appropriate administrative and financial powers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</a:rPr>
              <a:t>Policies facilitating hiring of high caliber talent from industry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1"/>
                </a:solidFill>
              </a:rPr>
              <a:t>Changes in Recruitment Rules to make ICT skills mandatory at entry level and for promotions</a:t>
            </a:r>
          </a:p>
          <a:p>
            <a:pPr>
              <a:buFont typeface="Wingdings" pitchFamily="2" charset="2"/>
              <a:buChar char="Ø"/>
            </a:pPr>
            <a:endParaRPr lang="en-I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11560" y="228601"/>
            <a:ext cx="6993376" cy="752128"/>
          </a:xfrm>
        </p:spPr>
        <p:txBody>
          <a:bodyPr/>
          <a:lstStyle/>
          <a:p>
            <a:r>
              <a:rPr lang="en-IN" dirty="0" smtClean="0">
                <a:solidFill>
                  <a:schemeClr val="tx1"/>
                </a:solidFill>
              </a:rPr>
              <a:t>Training and Capacity Building</a:t>
            </a:r>
            <a:endParaRPr lang="en-IN" dirty="0">
              <a:solidFill>
                <a:schemeClr val="tx1"/>
              </a:solidFill>
            </a:endParaRPr>
          </a:p>
          <a:p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83568" y="1196752"/>
            <a:ext cx="7992888" cy="5140346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Training </a:t>
            </a:r>
          </a:p>
          <a:p>
            <a:pPr lvl="1"/>
            <a:r>
              <a:rPr lang="en-US" sz="2200" dirty="0" smtClean="0">
                <a:solidFill>
                  <a:schemeClr val="tx1"/>
                </a:solidFill>
              </a:rPr>
              <a:t>Up scaling current initiatives and exposure to national international best practices</a:t>
            </a:r>
          </a:p>
          <a:p>
            <a:pPr lvl="1"/>
            <a:r>
              <a:rPr lang="en-US" sz="2200" b="1" dirty="0" smtClean="0">
                <a:solidFill>
                  <a:schemeClr val="tx1"/>
                </a:solidFill>
              </a:rPr>
              <a:t>Setting up of an e-Governance Academy</a:t>
            </a:r>
          </a:p>
          <a:p>
            <a:pPr lvl="1"/>
            <a:r>
              <a:rPr lang="en-US" sz="2200" dirty="0" smtClean="0">
                <a:solidFill>
                  <a:schemeClr val="tx1"/>
                </a:solidFill>
              </a:rPr>
              <a:t>Developing and implementing a Comprehensive Training Framework  for</a:t>
            </a:r>
          </a:p>
          <a:p>
            <a:pPr lvl="2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Civil Service Leadership</a:t>
            </a:r>
            <a:endParaRPr lang="en-IN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Mission Leaders and project teams </a:t>
            </a:r>
            <a:endParaRPr lang="en-IN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IT professionals – certification for key positions</a:t>
            </a:r>
            <a:endParaRPr lang="en-IN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Employees using  e-Governance for service delivery </a:t>
            </a:r>
          </a:p>
          <a:p>
            <a:pPr lvl="1"/>
            <a:r>
              <a:rPr lang="en-US" sz="2200" dirty="0" smtClean="0">
                <a:solidFill>
                  <a:schemeClr val="tx1"/>
                </a:solidFill>
              </a:rPr>
              <a:t>Linking training with incentives and disincentives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Portal for knowledge management and collaboration</a:t>
            </a:r>
            <a:endParaRPr lang="en-IN" sz="2000" dirty="0">
              <a:solidFill>
                <a:schemeClr val="tx1"/>
              </a:solidFill>
            </a:endParaRPr>
          </a:p>
        </p:txBody>
      </p:sp>
      <p:sp>
        <p:nvSpPr>
          <p:cNvPr id="4" name="Curved Left Arrow 3">
            <a:hlinkClick r:id="rId2" action="ppaction://hlinkpres?slideindex=1&amp;slidetitle="/>
          </p:cNvPr>
          <p:cNvSpPr/>
          <p:nvPr/>
        </p:nvSpPr>
        <p:spPr>
          <a:xfrm>
            <a:off x="8001024" y="6116226"/>
            <a:ext cx="731520" cy="6429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375</Words>
  <Application>Microsoft Office PowerPoint</Application>
  <PresentationFormat>On-screen Show (4:3)</PresentationFormat>
  <Paragraphs>73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Report of the Expert Committee on HR Policy </vt:lpstr>
      <vt:lpstr>Slide 2</vt:lpstr>
      <vt:lpstr>Slide 3</vt:lpstr>
      <vt:lpstr>Slide 4</vt:lpstr>
      <vt:lpstr>Slide 5</vt:lpstr>
      <vt:lpstr>Slide 6</vt:lpstr>
      <vt:lpstr>Slide 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deepas</dc:creator>
  <cp:lastModifiedBy>deepas</cp:lastModifiedBy>
  <cp:revision>6</cp:revision>
  <dcterms:created xsi:type="dcterms:W3CDTF">2014-03-14T02:42:27Z</dcterms:created>
  <dcterms:modified xsi:type="dcterms:W3CDTF">2014-03-14T10:03:08Z</dcterms:modified>
</cp:coreProperties>
</file>